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50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CDC90D-73C4-423A-8039-EEF1D00A4140}" type="datetimeFigureOut">
              <a:rPr lang="en-US" smtClean="0"/>
              <a:t>12/3/2008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67149C-0964-43F4-9204-E8239949EE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229E6-FE40-4B60-A1FA-556900CBD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D203-1EC3-41C0-B9F1-7ACB353EF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76032-F71A-4B85-974D-DE43E254F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A9A8-6869-4AEE-9208-42A9AEE32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A2AD-6DC7-454D-94A1-55A44828D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36110-C14F-4563-9086-F29D4F2F0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76D68-39CD-4ACE-8DD5-6704E13EA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0B42A-0417-4B44-9791-03E46F913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0936-CB2B-42FF-8A6E-C20C35C2F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2107C-FC7E-405D-867E-63A62F253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0E957-4818-4C22-A919-94502E153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F03F65-3DE5-449F-8ADA-A0CEF94217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609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Bio&amp; 241 A&amp;P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4 / Lab 1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Documents and Settings\GaryB\Local Settings\Temporary Internet Files\Content.IE5\WLQL61AP\MCj02925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071688"/>
            <a:ext cx="2743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Answers to Slides 2 through 7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895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/>
              <a:t>Answers to the numbers: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/>
              <a:t>Perineurium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/>
              <a:t>Nerve fasiscle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/>
              <a:t>Endoneurium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/>
              <a:t>Myelin sheath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/>
              <a:t>Nerve fiber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/>
              <a:t>Nucleus of Schwann cells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ra1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458200" y="2971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400800" y="3810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410200" y="4495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800600" y="43434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9773382">
            <a:off x="6324600" y="32766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19773382">
            <a:off x="4724400" y="38100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19773382">
            <a:off x="5334000" y="39624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19773382">
            <a:off x="8382000" y="24384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334000" y="1447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ura4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0" y="3048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38800" y="5029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48200" y="5486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19773382">
            <a:off x="5486400" y="44958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19773382">
            <a:off x="6781800" y="25146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19773382">
            <a:off x="6172200" y="29718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19773382">
            <a:off x="4572000" y="49530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800600" y="1143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aymatter4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29000" y="914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24400" y="762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0" y="3124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6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05000" y="3657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6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534400" y="2895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9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8600" y="3352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9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86200" y="4800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105400" y="4800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905000" y="5181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467600" y="4953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11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81000" y="990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543800" y="838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10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495800" y="2438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14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800600" y="4038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13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24200" y="1905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15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581400" y="6096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12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12271176">
            <a:off x="4419600" y="28956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4868492">
            <a:off x="3782218" y="17803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4019235">
            <a:off x="4315618" y="58189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 rot="16992004">
            <a:off x="7058818" y="7135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rot="4512150">
            <a:off x="1115218" y="7897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 rot="19773382">
            <a:off x="4648200" y="35814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 rot="23166929">
            <a:off x="4038600" y="37338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505200" y="4114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ywhitematter1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6248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18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543800" y="3810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17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10400" y="1905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11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14600" y="3505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4512150">
            <a:off x="1115218" y="7897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-2505487">
            <a:off x="2181225" y="5743575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10513289">
            <a:off x="7772400" y="43434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whitematter4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343400" y="5181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934200" y="2362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17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620000" y="762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11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19200" y="3657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-2505487">
            <a:off x="2181225" y="5743575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-2505487">
            <a:off x="4038600" y="48768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-2505487">
            <a:off x="3048000" y="3886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-9813745">
            <a:off x="6934200" y="28194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352800" y="4191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aymatter4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905000" y="2362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18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315200" y="1143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11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038600" y="4800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17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429000" y="4191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17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715000" y="2971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17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-9813745">
            <a:off x="5715000" y="3505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 rot="-9813745">
            <a:off x="4038600" y="52578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 rot="-9813745">
            <a:off x="7239000" y="3124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 rot="-1877768">
            <a:off x="1752600" y="17526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itematter4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001000" y="3200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20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477000" y="2133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19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0" y="1600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-5217487">
            <a:off x="7592218" y="31519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-4764363">
            <a:off x="6096793" y="2056607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nsoryneuron4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0" y="1600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22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96200" y="762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23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848600" y="1600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10200" y="2057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21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47800" y="3810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21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rot="-9813745">
            <a:off x="5334000" y="25146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-7351794">
            <a:off x="7439818" y="17041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-9813745">
            <a:off x="1447800" y="4267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 rot="-4154930">
            <a:off x="6449218" y="38377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rot="-3738813">
            <a:off x="7363618" y="4849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rot="-1035557">
            <a:off x="4495800" y="914400"/>
            <a:ext cx="152400" cy="596900"/>
          </a:xfrm>
          <a:prstGeom prst="upArrow">
            <a:avLst>
              <a:gd name="adj1" fmla="val 50000"/>
              <a:gd name="adj2" fmla="val 97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781800" y="4038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Answers to Slides 10 through 17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562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/>
              <a:t>Slide 10 - 16:  X-section of spinal cord</a:t>
            </a:r>
          </a:p>
          <a:p>
            <a:pPr marL="609600" indent="-609600">
              <a:buFontTx/>
              <a:buNone/>
            </a:pPr>
            <a:r>
              <a:rPr lang="en-US" sz="2000" b="1"/>
              <a:t>Slide 17:  Section through Dorsal Root Ganglion</a:t>
            </a:r>
          </a:p>
          <a:p>
            <a:pPr marL="609600" indent="-609600">
              <a:buFontTx/>
              <a:buNone/>
            </a:pPr>
            <a:endParaRPr lang="en-US" sz="2000" b="1"/>
          </a:p>
          <a:p>
            <a:pPr marL="609600" indent="-609600">
              <a:buFontTx/>
              <a:buNone/>
            </a:pPr>
            <a:r>
              <a:rPr lang="en-US" sz="2000" b="1"/>
              <a:t>Answers to the numbers:</a:t>
            </a:r>
          </a:p>
          <a:p>
            <a:pPr marL="609600" indent="-609600"/>
            <a:r>
              <a:rPr lang="en-US" sz="2000" b="1"/>
              <a:t>Dura mater.</a:t>
            </a:r>
          </a:p>
          <a:p>
            <a:pPr marL="609600" indent="-609600"/>
            <a:r>
              <a:rPr lang="en-US" sz="2000" b="1"/>
              <a:t>Arachnoid mater.</a:t>
            </a:r>
          </a:p>
          <a:p>
            <a:pPr marL="609600" indent="-609600"/>
            <a:r>
              <a:rPr lang="en-US" sz="2000" b="1"/>
              <a:t>Subarachnoid space.</a:t>
            </a:r>
          </a:p>
          <a:p>
            <a:pPr marL="609600" indent="-609600"/>
            <a:r>
              <a:rPr lang="en-US" sz="2000" b="1"/>
              <a:t>Pia mater.</a:t>
            </a:r>
          </a:p>
          <a:p>
            <a:pPr marL="609600" indent="-609600"/>
            <a:r>
              <a:rPr lang="en-US" sz="2000" b="1"/>
              <a:t>X-section through white matter.</a:t>
            </a:r>
          </a:p>
          <a:p>
            <a:pPr marL="609600" indent="-609600"/>
            <a:r>
              <a:rPr lang="en-US" sz="2000" b="1"/>
              <a:t>Gray matter</a:t>
            </a:r>
          </a:p>
          <a:p>
            <a:pPr marL="609600" indent="-609600"/>
            <a:r>
              <a:rPr lang="en-US" sz="2000" b="1"/>
              <a:t>Posterior or dorsal white column</a:t>
            </a:r>
          </a:p>
          <a:p>
            <a:pPr marL="609600" indent="-609600"/>
            <a:r>
              <a:rPr lang="en-US" sz="2000" b="1"/>
              <a:t>Anterior or ventral white column</a:t>
            </a:r>
          </a:p>
          <a:p>
            <a:pPr marL="609600" indent="-609600"/>
            <a:r>
              <a:rPr lang="en-US" sz="2000" b="1"/>
              <a:t>Lateral white column</a:t>
            </a:r>
          </a:p>
          <a:p>
            <a:pPr marL="609600" indent="-609600"/>
            <a:r>
              <a:rPr lang="en-US" sz="2000" b="1"/>
              <a:t>Doral gray horn</a:t>
            </a:r>
          </a:p>
          <a:p>
            <a:pPr marL="609600" indent="-609600"/>
            <a:r>
              <a:rPr lang="en-US" sz="2000" b="1"/>
              <a:t>Ventral gray horn</a:t>
            </a:r>
          </a:p>
          <a:p>
            <a:pPr marL="609600" indent="-609600"/>
            <a:endParaRPr lang="en-US"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/>
              <a:t>Histology Slides for Nervous Tissues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Slides are presented in order of magnification if different view are presented.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As you view the following slides make sure you can accomplish these goals: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Can you identify the tissue observable on the slides?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Can you identify the specific structures or layers indicates by the numbered arrows or brackets?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At the end of a sequence you will find the answers to the above for each slide.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Answers to Slides 10 through 17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562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/>
              <a:t>Answers to the numbers: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Anterior or ventral median fissure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Central canal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Posterior gray commissure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Posterior or dorsal median sulcus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Anterior gray commissure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Multipolar neuron cell body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Transverse nerve fibers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X-section through a nerve fiber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Myelin sheath created by Oligodendrocytes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Sensory neuron cell bodies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Longitudinal view of myelinated nerve fibers 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Nodes of Ranvier</a:t>
            </a:r>
          </a:p>
          <a:p>
            <a:pPr marL="609600" indent="-609600">
              <a:buFontTx/>
              <a:buAutoNum type="arabicPeriod" startAt="12"/>
            </a:pPr>
            <a:r>
              <a:rPr lang="en-US" sz="2000" b="1"/>
              <a:t>Satellite cells</a:t>
            </a:r>
          </a:p>
          <a:p>
            <a:pPr marL="609600" indent="-609600">
              <a:buFontTx/>
              <a:buNone/>
            </a:pPr>
            <a:endParaRPr lang="en-US"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to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819400" y="9906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810000" y="34290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267200" y="22860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410200" y="12192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2743200" y="48006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477000" y="44196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648200" y="54864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096000" y="35814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029200" y="1066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886200" y="2133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429000" y="3352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438400" y="838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096000" y="4267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362200" y="4648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267200" y="5410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715000" y="3429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torN44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81400" y="533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33600" y="2362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2743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96200" y="3429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590800" y="3352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971800" y="4038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962400" y="6096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514600" y="24384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8077200" y="35052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971800" y="34290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990600" y="28194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3352800" y="4114800"/>
            <a:ext cx="520700" cy="119063"/>
          </a:xfrm>
          <a:prstGeom prst="right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de24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67200" y="4114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38400" y="4191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543800" y="34290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514600" y="35814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419600" y="3505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752600" y="838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676400" y="1447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467600" y="4038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rve1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724400" y="3200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76600" y="3886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67200" y="1066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29200" y="2209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7400" y="2590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648200" y="5257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6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-4326434">
            <a:off x="4696618" y="20851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4724400" y="4648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3737830">
            <a:off x="2639218" y="23899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76600" y="2133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rve4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91000" y="4343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9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76800" y="1524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543800" y="381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66800" y="1828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6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-7294033">
            <a:off x="7211218" y="4849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3737830">
            <a:off x="1648618" y="16279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3737830">
            <a:off x="4772818" y="4142582"/>
            <a:ext cx="119063" cy="520700"/>
          </a:xfrm>
          <a:prstGeom prst="upArrow">
            <a:avLst>
              <a:gd name="adj1" fmla="val 0"/>
              <a:gd name="adj2" fmla="val 4373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19773382">
            <a:off x="5410200" y="4267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562600" y="4800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12479564">
            <a:off x="5334000" y="36576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34000" y="3200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rve2400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077200" y="61722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81800" y="5105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76600" y="3048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11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71600" y="3581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76600" y="4191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12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9773382">
            <a:off x="3048000" y="26670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8765098">
            <a:off x="7162800" y="55626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19773382">
            <a:off x="8305800" y="38862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19773382">
            <a:off x="1066800" y="3200400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8537561">
            <a:off x="2944018" y="39139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305800" y="4419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12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562600" y="2895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9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334000" y="1905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8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 rot="24821830">
            <a:off x="6068218" y="2618582"/>
            <a:ext cx="119063" cy="520700"/>
          </a:xfrm>
          <a:prstGeom prst="upArrow">
            <a:avLst>
              <a:gd name="adj1" fmla="val 50000"/>
              <a:gd name="adj2" fmla="val 10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Answers to Slides 2 through 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562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/>
              <a:t>Slide 2:  Smear of gray matter low power.</a:t>
            </a:r>
          </a:p>
          <a:p>
            <a:pPr marL="609600" indent="-609600">
              <a:buFontTx/>
              <a:buNone/>
            </a:pPr>
            <a:r>
              <a:rPr lang="en-US" sz="2000" b="1"/>
              <a:t>Slide 3:  Smear of gray matter high power.</a:t>
            </a:r>
          </a:p>
          <a:p>
            <a:pPr marL="609600" indent="-609600">
              <a:buFontTx/>
              <a:buNone/>
            </a:pPr>
            <a:r>
              <a:rPr lang="en-US" sz="2000" b="1"/>
              <a:t>Slide 4:  Longitudinal view of myelinated nerve fibers. </a:t>
            </a:r>
          </a:p>
          <a:p>
            <a:pPr marL="609600" indent="-609600">
              <a:buFontTx/>
              <a:buNone/>
            </a:pPr>
            <a:r>
              <a:rPr lang="en-US" sz="2000" b="1"/>
              <a:t>Slide 5:  X-section of a nerve low power (Masson stain)</a:t>
            </a:r>
          </a:p>
          <a:p>
            <a:pPr marL="609600" indent="-609600">
              <a:buFontTx/>
              <a:buNone/>
            </a:pPr>
            <a:r>
              <a:rPr lang="en-US" sz="2000" b="1"/>
              <a:t>Slide 6:  X-section of a nerve high power (Masson stain)</a:t>
            </a:r>
          </a:p>
          <a:p>
            <a:pPr marL="609600" indent="-609600">
              <a:buFontTx/>
              <a:buNone/>
            </a:pPr>
            <a:r>
              <a:rPr lang="en-US" sz="2000" b="1"/>
              <a:t>Slide 7:  X-section of a nerve high power (H&amp;E stain)</a:t>
            </a:r>
          </a:p>
          <a:p>
            <a:pPr marL="609600" indent="-609600">
              <a:buFontTx/>
              <a:buNone/>
            </a:pPr>
            <a:endParaRPr lang="en-US" sz="2000" b="1"/>
          </a:p>
          <a:p>
            <a:pPr marL="609600" indent="-609600">
              <a:buFontTx/>
              <a:buNone/>
            </a:pPr>
            <a:r>
              <a:rPr lang="en-US" sz="2000" b="1"/>
              <a:t>Answers to the numbers:</a:t>
            </a:r>
          </a:p>
          <a:p>
            <a:pPr marL="609600" indent="-609600"/>
            <a:r>
              <a:rPr lang="en-US" sz="2000" b="1"/>
              <a:t>Multipolar neuron cell body with nissl bodies, nucleus, and nucleolus.</a:t>
            </a:r>
          </a:p>
          <a:p>
            <a:pPr marL="609600" indent="-609600"/>
            <a:r>
              <a:rPr lang="en-US" sz="2000" b="1"/>
              <a:t>Nerve fibers (axons of dendrites)</a:t>
            </a:r>
          </a:p>
          <a:p>
            <a:pPr marL="609600" indent="-609600"/>
            <a:r>
              <a:rPr lang="en-US" sz="2000" b="1"/>
              <a:t>Neuroglial nuclei</a:t>
            </a:r>
          </a:p>
          <a:p>
            <a:pPr marL="609600" indent="-609600"/>
            <a:r>
              <a:rPr lang="en-US" sz="2000" b="1"/>
              <a:t>Nucleus and nucleolus</a:t>
            </a:r>
          </a:p>
          <a:p>
            <a:pPr marL="609600" indent="-609600"/>
            <a:r>
              <a:rPr lang="en-US" sz="2000" b="1"/>
              <a:t>Node of Ranvier</a:t>
            </a:r>
          </a:p>
          <a:p>
            <a:pPr marL="609600" indent="-609600"/>
            <a:r>
              <a:rPr lang="en-US" sz="2000" b="1"/>
              <a:t>Epineurium</a:t>
            </a:r>
          </a:p>
          <a:p>
            <a:pPr marL="609600" indent="-609600"/>
            <a:endParaRPr lang="en-US" sz="2000" b="1"/>
          </a:p>
          <a:p>
            <a:pPr marL="609600" indent="-609600"/>
            <a:endParaRPr lang="en-US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233</TotalTime>
  <Words>447</Words>
  <Application>Microsoft PowerPoint</Application>
  <PresentationFormat>On-screen Show (4:3)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Answers to Slides 2 through 7</vt:lpstr>
      <vt:lpstr>Answers to Slides 2 through 7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Answers to Slides 10 through 17</vt:lpstr>
      <vt:lpstr>Answers to Slides 10 through 17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css-stuservtest</dc:creator>
  <cp:lastModifiedBy>GaryB</cp:lastModifiedBy>
  <cp:revision>6</cp:revision>
  <dcterms:created xsi:type="dcterms:W3CDTF">2003-05-23T20:46:34Z</dcterms:created>
  <dcterms:modified xsi:type="dcterms:W3CDTF">2008-12-04T00:55:23Z</dcterms:modified>
</cp:coreProperties>
</file>